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58" r:id="rId4"/>
    <p:sldId id="279" r:id="rId5"/>
    <p:sldId id="260" r:id="rId6"/>
    <p:sldId id="261" r:id="rId7"/>
    <p:sldId id="280" r:id="rId8"/>
    <p:sldId id="281" r:id="rId9"/>
    <p:sldId id="282" r:id="rId10"/>
    <p:sldId id="283" r:id="rId11"/>
    <p:sldId id="284" r:id="rId12"/>
    <p:sldId id="285" r:id="rId13"/>
    <p:sldId id="286" r:id="rId14"/>
    <p:sldId id="288" r:id="rId15"/>
    <p:sldId id="290" r:id="rId16"/>
    <p:sldId id="287" r:id="rId17"/>
    <p:sldId id="289" r:id="rId18"/>
    <p:sldId id="291" r:id="rId19"/>
    <p:sldId id="292" r:id="rId20"/>
    <p:sldId id="293" r:id="rId21"/>
    <p:sldId id="272" r:id="rId22"/>
    <p:sldId id="278" r:id="rId2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4343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920" autoAdjust="0"/>
    <p:restoredTop sz="94853" autoAdjust="0"/>
  </p:normalViewPr>
  <p:slideViewPr>
    <p:cSldViewPr snapToGrid="0">
      <p:cViewPr varScale="1">
        <p:scale>
          <a:sx n="109" d="100"/>
          <a:sy n="109" d="100"/>
        </p:scale>
        <p:origin x="771" y="4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129224-208C-4A77-8DA3-E16D67A16EDB}" type="datetimeFigureOut">
              <a:rPr lang="zh-CN" altLang="en-US" smtClean="0"/>
              <a:t>2022/9/6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CD1EAA-F5D4-4105-B1DA-C2C742AE8A7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4220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CD1EAA-F5D4-4105-B1DA-C2C742AE8A73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67699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CD1EAA-F5D4-4105-B1DA-C2C742AE8A73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47414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CD1EAA-F5D4-4105-B1DA-C2C742AE8A73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51739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CD1EAA-F5D4-4105-B1DA-C2C742AE8A73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39971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CD1EAA-F5D4-4105-B1DA-C2C742AE8A73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42941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CD1EAA-F5D4-4105-B1DA-C2C742AE8A73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53243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CD1EAA-F5D4-4105-B1DA-C2C742AE8A73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61936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CD1EAA-F5D4-4105-B1DA-C2C742AE8A73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45980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CD1EAA-F5D4-4105-B1DA-C2C742AE8A73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17235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CD1EAA-F5D4-4105-B1DA-C2C742AE8A73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92628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CD1EAA-F5D4-4105-B1DA-C2C742AE8A73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67161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srgbClr val="C00000"/>
                </a:solidFill>
              </a:rPr>
              <a:t>停车费和电子收费 </a:t>
            </a:r>
            <a:r>
              <a:rPr lang="en-US" altLang="zh-CN" dirty="0">
                <a:solidFill>
                  <a:srgbClr val="C00000"/>
                </a:solidFill>
              </a:rPr>
              <a:t>(ETC) </a:t>
            </a:r>
            <a:r>
              <a:rPr lang="zh-CN" altLang="en-US" dirty="0">
                <a:solidFill>
                  <a:srgbClr val="C00000"/>
                </a:solidFill>
              </a:rPr>
              <a:t>等车辆服务需要车辆的位置信息来确定正确的收费。</a:t>
            </a:r>
            <a:endParaRPr lang="en-US" altLang="zh-CN" dirty="0">
              <a:solidFill>
                <a:srgbClr val="C0000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CD1EAA-F5D4-4105-B1DA-C2C742AE8A73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64147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CD1EAA-F5D4-4105-B1DA-C2C742AE8A73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03107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CD1EAA-F5D4-4105-B1DA-C2C742AE8A73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96607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CD1EAA-F5D4-4105-B1DA-C2C742AE8A73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02778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CD1EAA-F5D4-4105-B1DA-C2C742AE8A73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27043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CD1EAA-F5D4-4105-B1DA-C2C742AE8A73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89477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CD1EAA-F5D4-4105-B1DA-C2C742AE8A73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52164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CD1EAA-F5D4-4105-B1DA-C2C742AE8A73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99150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29B249-B5FE-4220-8C5D-F05258F09A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39A2E0E-0760-45B7-8741-2B5D6C64AA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462674C-F003-41E6-86CB-E1F4C78548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E2F09-BD21-4361-B330-F65531FF0FE5}" type="datetimeFigureOut">
              <a:rPr lang="zh-CN" altLang="en-US" smtClean="0"/>
              <a:t>2022/9/6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6D04D44-3484-469F-A3FA-DD63FCE854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34BD9A7-F165-44FF-82BB-F650E6E245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2FB49-D2CE-48AF-BB32-0A148940E3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57029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03B3F4-D01A-414E-9CE8-184078E89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252A7F6-5B3F-4348-8E49-59B1C0D271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B431B38-037E-4693-BA81-D406726BE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E2F09-BD21-4361-B330-F65531FF0FE5}" type="datetimeFigureOut">
              <a:rPr lang="zh-CN" altLang="en-US" smtClean="0"/>
              <a:t>2022/9/6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0D96DE6-67D3-4FDA-AA04-2C64D8E4F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F414C29-8CC4-41BD-A730-22B0FBF09A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2FB49-D2CE-48AF-BB32-0A148940E3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05374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B8FE0164-63A5-432C-B42E-30D43209182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DDA7F04-A628-49DF-8FAB-37F51C3E17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B8ECB7A-71CC-4C64-8B3A-F656DCE724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E2F09-BD21-4361-B330-F65531FF0FE5}" type="datetimeFigureOut">
              <a:rPr lang="zh-CN" altLang="en-US" smtClean="0"/>
              <a:t>2022/9/6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FFE7C6B-B419-4177-94C5-7463E1DB8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0E1D7D4-9171-4CB3-91DF-3653F5F573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2FB49-D2CE-48AF-BB32-0A148940E3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08044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96474E-CC88-4E91-A1E6-C153A8BC4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4C47F71-317B-4F26-B19C-88BAF74768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E1BC5AB-43E7-4DAB-8DF3-4F40228225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E2F09-BD21-4361-B330-F65531FF0FE5}" type="datetimeFigureOut">
              <a:rPr lang="zh-CN" altLang="en-US" smtClean="0"/>
              <a:t>2022/9/6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D2CD6CD-8DB9-4F0D-B2C4-2617D3DB8F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DA9BE2B-45BA-4D7C-B180-C10A293BC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2FB49-D2CE-48AF-BB32-0A148940E3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93168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C6763A4-27D2-4B12-9592-037D0ABD59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BE99CAE-40AB-46BF-B5DD-4E2B68781B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C5D3025-1799-45F5-BF87-07E117E377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E2F09-BD21-4361-B330-F65531FF0FE5}" type="datetimeFigureOut">
              <a:rPr lang="zh-CN" altLang="en-US" smtClean="0"/>
              <a:t>2022/9/6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F95A58A-B6C3-4644-9895-B829BBF131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E2C621C-490F-47A4-9D1B-2250A8152F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2FB49-D2CE-48AF-BB32-0A148940E3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23379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5960BA-1865-4F57-9B34-D707E7542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601FE5D-A9EC-47E3-948B-EB460F4D7E3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566C81B-1672-4EC3-A626-F053B02B91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A06CA0D-BEE5-4A89-B3C1-1603AA9959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E2F09-BD21-4361-B330-F65531FF0FE5}" type="datetimeFigureOut">
              <a:rPr lang="zh-CN" altLang="en-US" smtClean="0"/>
              <a:t>2022/9/6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E02042F-404F-4C3C-AE31-F0D190EE9E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FE14B17-8E72-4620-892F-DB9D5D433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2FB49-D2CE-48AF-BB32-0A148940E3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0290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FA7240-F923-4474-BECE-1B37266336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54BDE42-A8C3-4A9C-8B50-32A51B9D16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D428AA5-3219-4BAD-92A2-EE7C4D5450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D730AD0-901E-49F4-BD78-EBCC372AB0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A65C4CC-A7D2-4925-98A1-2DC2F9539EC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FA41AA71-8DCB-4FC2-B224-478B385568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E2F09-BD21-4361-B330-F65531FF0FE5}" type="datetimeFigureOut">
              <a:rPr lang="zh-CN" altLang="en-US" smtClean="0"/>
              <a:t>2022/9/6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4B76163E-3A6F-4B8F-8AC1-3F7E79FACB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778B640C-2EFB-4AAA-899A-33D1ABD21E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2FB49-D2CE-48AF-BB32-0A148940E3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57796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D47652-A0E4-4B5D-AAAF-EC15F6C76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076B81EE-7AFE-4EAE-9E63-286BCDCC5A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E2F09-BD21-4361-B330-F65531FF0FE5}" type="datetimeFigureOut">
              <a:rPr lang="zh-CN" altLang="en-US" smtClean="0"/>
              <a:t>2022/9/6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51414F5-6B8E-493B-89F5-51E0939929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BCBCFB1-E417-4536-9F07-932B7F2B85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2FB49-D2CE-48AF-BB32-0A148940E3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8059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666130C-866B-43A4-AD99-2D5A32D9C6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E2F09-BD21-4361-B330-F65531FF0FE5}" type="datetimeFigureOut">
              <a:rPr lang="zh-CN" altLang="en-US" smtClean="0"/>
              <a:t>2022/9/6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CF290CF9-3FFB-4EDD-A49C-6BE7CD1A59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B6CF9F9-6662-428F-8DE2-2CBB2EC9A9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2FB49-D2CE-48AF-BB32-0A148940E3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4364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53991C-7657-4451-B848-DA382364B0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2ED4719-63F1-4A96-ABC9-F5C2D4A776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5BE62C6-B4DB-489E-8A59-440E5F5AB3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877C0DE-7412-46EA-AB6E-F36BB3ECAD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E2F09-BD21-4361-B330-F65531FF0FE5}" type="datetimeFigureOut">
              <a:rPr lang="zh-CN" altLang="en-US" smtClean="0"/>
              <a:t>2022/9/6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5395D24-BFCA-4682-A559-7FF1113FB9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630B495-647B-418C-B982-FD5217092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2FB49-D2CE-48AF-BB32-0A148940E3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89513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B704C8-31D9-4F4F-8EF9-0B396C6B1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7C41C1EE-1DC4-4BBC-B82A-F3F3ED68666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3E3ADDA-0F1E-41ED-8803-EE035DF346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3B28452-109E-48CF-A221-DD5342AEE4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E2F09-BD21-4361-B330-F65531FF0FE5}" type="datetimeFigureOut">
              <a:rPr lang="zh-CN" altLang="en-US" smtClean="0"/>
              <a:t>2022/9/6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2EBA4BD-4851-4E15-A7C4-14B71477FD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A2A0BC1-38D6-4DDB-99BC-C87A9EFF7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2FB49-D2CE-48AF-BB32-0A148940E3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58156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103136A0-E41A-4EFA-AC14-A306A77995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2C0CCD3-C572-4F5E-9380-53EC77C6C7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77A021E-82FE-4338-8013-7535AD5BFD0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7E2F09-BD21-4361-B330-F65531FF0FE5}" type="datetimeFigureOut">
              <a:rPr lang="zh-CN" altLang="en-US" smtClean="0"/>
              <a:t>2022/9/6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F7D3CF5-46DC-4328-8EAA-2100AA86A5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0AF4ED5-6623-48F8-BC5B-60969D1D22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F2FB49-D2CE-48AF-BB32-0A148940E3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29905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CE61887A-EAAF-4DD4-8C56-58E4F88EC4E0}"/>
              </a:ext>
            </a:extLst>
          </p:cNvPr>
          <p:cNvSpPr txBox="1"/>
          <p:nvPr/>
        </p:nvSpPr>
        <p:spPr>
          <a:xfrm>
            <a:off x="792026" y="4495800"/>
            <a:ext cx="8494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Keywords: Blockchain,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zk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-SNARK, Group signature, Location privacy, Smart contract.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88E14AA-66D4-444F-8A81-4750EC7BB7E3}"/>
              </a:ext>
            </a:extLst>
          </p:cNvPr>
          <p:cNvSpPr/>
          <p:nvPr/>
        </p:nvSpPr>
        <p:spPr>
          <a:xfrm>
            <a:off x="7425819" y="3945617"/>
            <a:ext cx="456706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IEEE Transactions on Mobile Computing 2022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0213912-AF94-474D-AA38-651E94771D93}"/>
              </a:ext>
            </a:extLst>
          </p:cNvPr>
          <p:cNvSpPr txBox="1"/>
          <p:nvPr/>
        </p:nvSpPr>
        <p:spPr>
          <a:xfrm>
            <a:off x="9428085" y="5823752"/>
            <a:ext cx="2135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刘钰琳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r"/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2022.09.07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D07A93E-450B-48F6-B66A-F4D63286B3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275" y="1178711"/>
            <a:ext cx="10239450" cy="2586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011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B632CE-97FF-44C7-84A8-0C097BEA98AC}"/>
              </a:ext>
            </a:extLst>
          </p:cNvPr>
          <p:cNvSpPr txBox="1">
            <a:spLocks/>
          </p:cNvSpPr>
          <p:nvPr/>
        </p:nvSpPr>
        <p:spPr>
          <a:xfrm>
            <a:off x="-1" y="283030"/>
            <a:ext cx="11185177" cy="9145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zk-GSigproof</a:t>
            </a: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A </a:t>
            </a:r>
            <a:r>
              <a:rPr lang="en-US" altLang="zh-CN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zk</a:t>
            </a: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-SNARK with group signature</a:t>
            </a:r>
            <a:endParaRPr kumimoji="1" lang="zh-CN" altLang="en-US" sz="3600" dirty="0"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9CDDB1EB-9766-4959-807E-F1EAE55980B1}"/>
              </a:ext>
            </a:extLst>
          </p:cNvPr>
          <p:cNvGrpSpPr/>
          <p:nvPr/>
        </p:nvGrpSpPr>
        <p:grpSpPr>
          <a:xfrm>
            <a:off x="383458" y="1197569"/>
            <a:ext cx="5942617" cy="5416693"/>
            <a:chOff x="338626" y="1339152"/>
            <a:chExt cx="5757374" cy="5275110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54920D18-59A4-4D48-B49E-C3235C89B4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2714"/>
            <a:stretch/>
          </p:blipFill>
          <p:spPr>
            <a:xfrm>
              <a:off x="338627" y="1339152"/>
              <a:ext cx="5757373" cy="1658066"/>
            </a:xfrm>
            <a:prstGeom prst="rect">
              <a:avLst/>
            </a:prstGeom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CC490CAD-186B-4797-81C2-1C41DA7B86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1307"/>
            <a:stretch/>
          </p:blipFill>
          <p:spPr>
            <a:xfrm>
              <a:off x="338626" y="2997218"/>
              <a:ext cx="5757373" cy="3617044"/>
            </a:xfrm>
            <a:prstGeom prst="rect">
              <a:avLst/>
            </a:prstGeom>
          </p:spPr>
        </p:pic>
      </p:grpSp>
      <p:sp>
        <p:nvSpPr>
          <p:cNvPr id="12" name="文本框 11">
            <a:extLst>
              <a:ext uri="{FF2B5EF4-FFF2-40B4-BE49-F238E27FC236}">
                <a16:creationId xmlns:a16="http://schemas.microsoft.com/office/drawing/2014/main" id="{EA985CCF-FB38-4B51-8597-083259204242}"/>
              </a:ext>
            </a:extLst>
          </p:cNvPr>
          <p:cNvSpPr txBox="1"/>
          <p:nvPr/>
        </p:nvSpPr>
        <p:spPr>
          <a:xfrm>
            <a:off x="6709534" y="2666738"/>
            <a:ext cx="467172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zh-CN" altLang="en-US" dirty="0">
                <a:solidFill>
                  <a:srgbClr val="C00000"/>
                </a:solidFill>
              </a:rPr>
              <a:t>零知识证明可以实现隐私保护计算，但通常不能保证输入信息的真实性；</a:t>
            </a:r>
            <a:endParaRPr lang="en-US" altLang="zh-CN" dirty="0">
              <a:solidFill>
                <a:srgbClr val="C00000"/>
              </a:solidFill>
            </a:endParaRPr>
          </a:p>
          <a:p>
            <a:pPr marL="342900" indent="-342900">
              <a:buFont typeface="+mj-lt"/>
              <a:buAutoNum type="arabicPeriod"/>
            </a:pPr>
            <a:endParaRPr lang="en-US" altLang="zh-CN" dirty="0">
              <a:solidFill>
                <a:srgbClr val="C00000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dirty="0">
                <a:solidFill>
                  <a:srgbClr val="C00000"/>
                </a:solidFill>
              </a:rPr>
              <a:t>一般的签名技术可以证明信息的真实性，但会暴露签名者的身份隐私；</a:t>
            </a:r>
            <a:endParaRPr lang="en-US" altLang="zh-CN" dirty="0">
              <a:solidFill>
                <a:srgbClr val="C00000"/>
              </a:solidFill>
            </a:endParaRPr>
          </a:p>
          <a:p>
            <a:pPr marL="342900" indent="-342900">
              <a:buFont typeface="+mj-lt"/>
              <a:buAutoNum type="arabicPeriod"/>
            </a:pPr>
            <a:endParaRPr lang="en-US" altLang="zh-CN" dirty="0">
              <a:solidFill>
                <a:srgbClr val="C00000"/>
              </a:solidFill>
            </a:endParaRPr>
          </a:p>
          <a:p>
            <a:r>
              <a:rPr lang="en-US" altLang="zh-CN" dirty="0">
                <a:solidFill>
                  <a:srgbClr val="C00000"/>
                </a:solidFill>
                <a:sym typeface="Wingdings" panose="05000000000000000000" pitchFamily="2" charset="2"/>
              </a:rPr>
              <a:t> </a:t>
            </a:r>
            <a:r>
              <a:rPr lang="zh-CN" altLang="en-US" dirty="0">
                <a:solidFill>
                  <a:srgbClr val="C00000"/>
                </a:solidFill>
              </a:rPr>
              <a:t>零知识证明</a:t>
            </a:r>
            <a:r>
              <a:rPr lang="en-US" altLang="zh-CN" dirty="0">
                <a:solidFill>
                  <a:srgbClr val="C00000"/>
                </a:solidFill>
              </a:rPr>
              <a:t>+</a:t>
            </a:r>
            <a:r>
              <a:rPr lang="zh-CN" altLang="en-US" dirty="0">
                <a:solidFill>
                  <a:srgbClr val="C00000"/>
                </a:solidFill>
              </a:rPr>
              <a:t>群签名</a:t>
            </a:r>
            <a:endParaRPr lang="en-US" altLang="zh-CN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74113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B632CE-97FF-44C7-84A8-0C097BEA98AC}"/>
              </a:ext>
            </a:extLst>
          </p:cNvPr>
          <p:cNvSpPr txBox="1">
            <a:spLocks/>
          </p:cNvSpPr>
          <p:nvPr/>
        </p:nvSpPr>
        <p:spPr>
          <a:xfrm>
            <a:off x="-1" y="283030"/>
            <a:ext cx="11185177" cy="9145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zk-GSigproof</a:t>
            </a: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A </a:t>
            </a:r>
            <a:r>
              <a:rPr lang="en-US" altLang="zh-CN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zk</a:t>
            </a: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-SNARK with group signature</a:t>
            </a:r>
            <a:endParaRPr kumimoji="1" lang="zh-CN" altLang="en-US" sz="3600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FA14ABC-4C39-4712-B11C-C685BF63CD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576" y="1356852"/>
            <a:ext cx="6266037" cy="487876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33CAC39B-A44C-41A1-95D9-8E23226245B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0000"/>
          <a:stretch/>
        </p:blipFill>
        <p:spPr>
          <a:xfrm>
            <a:off x="6380614" y="3796235"/>
            <a:ext cx="5696810" cy="292767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EF24048C-D01F-4B3D-AC26-4D6E5A90B5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95190" y="1163625"/>
            <a:ext cx="5457865" cy="2700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2016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B632CE-97FF-44C7-84A8-0C097BEA98AC}"/>
              </a:ext>
            </a:extLst>
          </p:cNvPr>
          <p:cNvSpPr txBox="1">
            <a:spLocks/>
          </p:cNvSpPr>
          <p:nvPr/>
        </p:nvSpPr>
        <p:spPr>
          <a:xfrm>
            <a:off x="-1" y="283030"/>
            <a:ext cx="11185177" cy="9145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zk-GSigproof</a:t>
            </a: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A </a:t>
            </a:r>
            <a:r>
              <a:rPr lang="en-US" altLang="zh-CN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zk</a:t>
            </a: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-SNARK with group signature</a:t>
            </a:r>
            <a:endParaRPr kumimoji="1" lang="zh-CN" altLang="en-US" sz="3600" dirty="0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BBA36F4E-E0C7-4DA3-B7BA-DA2370873EA3}"/>
              </a:ext>
            </a:extLst>
          </p:cNvPr>
          <p:cNvGrpSpPr/>
          <p:nvPr/>
        </p:nvGrpSpPr>
        <p:grpSpPr>
          <a:xfrm>
            <a:off x="2706445" y="1619029"/>
            <a:ext cx="5772284" cy="4104094"/>
            <a:chOff x="2583898" y="1197569"/>
            <a:chExt cx="5864581" cy="4064656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C552CDF5-EC0A-4A35-8337-A306120BAE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83899" y="1197569"/>
              <a:ext cx="5812980" cy="1203468"/>
            </a:xfrm>
            <a:prstGeom prst="rect">
              <a:avLst/>
            </a:prstGeom>
          </p:spPr>
        </p:pic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779BAFC4-A72C-4C49-A17E-3D7C75C6672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83898" y="2401037"/>
              <a:ext cx="5864581" cy="28611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908391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B632CE-97FF-44C7-84A8-0C097BEA98AC}"/>
              </a:ext>
            </a:extLst>
          </p:cNvPr>
          <p:cNvSpPr txBox="1">
            <a:spLocks/>
          </p:cNvSpPr>
          <p:nvPr/>
        </p:nvSpPr>
        <p:spPr>
          <a:xfrm>
            <a:off x="218275" y="300728"/>
            <a:ext cx="3274143" cy="9145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Vehicloak</a:t>
            </a:r>
            <a:endParaRPr kumimoji="1" lang="zh-CN" altLang="en-US" sz="36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C89A2AD-2E07-4C82-B66F-DFD59B29F2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993" y="936010"/>
            <a:ext cx="11288014" cy="5921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792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B632CE-97FF-44C7-84A8-0C097BEA98AC}"/>
              </a:ext>
            </a:extLst>
          </p:cNvPr>
          <p:cNvSpPr txBox="1">
            <a:spLocks/>
          </p:cNvSpPr>
          <p:nvPr/>
        </p:nvSpPr>
        <p:spPr>
          <a:xfrm>
            <a:off x="218275" y="300728"/>
            <a:ext cx="3274143" cy="9145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Vehicloak</a:t>
            </a:r>
            <a:endParaRPr kumimoji="1" lang="zh-CN" altLang="en-US" sz="36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8C44D10-3B6A-451E-B808-8F0D8BE62F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5" t="1126" b="1061"/>
          <a:stretch/>
        </p:blipFill>
        <p:spPr>
          <a:xfrm>
            <a:off x="167098" y="1109348"/>
            <a:ext cx="11923079" cy="5565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9407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B632CE-97FF-44C7-84A8-0C097BEA98AC}"/>
              </a:ext>
            </a:extLst>
          </p:cNvPr>
          <p:cNvSpPr txBox="1">
            <a:spLocks/>
          </p:cNvSpPr>
          <p:nvPr/>
        </p:nvSpPr>
        <p:spPr>
          <a:xfrm>
            <a:off x="218275" y="300728"/>
            <a:ext cx="3274143" cy="9145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Vehicloak</a:t>
            </a:r>
            <a:endParaRPr kumimoji="1" lang="zh-CN" altLang="en-US" sz="36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7D7A8AB-DFCF-4E5F-B1A6-786B4E3477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57808"/>
            <a:ext cx="12195644" cy="5137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5007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B632CE-97FF-44C7-84A8-0C097BEA98AC}"/>
              </a:ext>
            </a:extLst>
          </p:cNvPr>
          <p:cNvSpPr txBox="1">
            <a:spLocks/>
          </p:cNvSpPr>
          <p:nvPr/>
        </p:nvSpPr>
        <p:spPr>
          <a:xfrm>
            <a:off x="218275" y="300728"/>
            <a:ext cx="3274143" cy="9145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Vehicloak</a:t>
            </a:r>
            <a:endParaRPr kumimoji="1" lang="zh-CN" altLang="en-US" sz="3600" dirty="0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E34DCB8E-6506-41DD-8AB4-C90A15853522}"/>
              </a:ext>
            </a:extLst>
          </p:cNvPr>
          <p:cNvGrpSpPr/>
          <p:nvPr/>
        </p:nvGrpSpPr>
        <p:grpSpPr>
          <a:xfrm>
            <a:off x="218275" y="1524328"/>
            <a:ext cx="5626404" cy="4023324"/>
            <a:chOff x="218275" y="1281063"/>
            <a:chExt cx="5528932" cy="3874970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0400C1DD-CD0C-4213-A832-2943A39D30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1628"/>
            <a:stretch/>
          </p:blipFill>
          <p:spPr>
            <a:xfrm>
              <a:off x="218275" y="1281063"/>
              <a:ext cx="5483141" cy="1178968"/>
            </a:xfrm>
            <a:prstGeom prst="rect">
              <a:avLst/>
            </a:prstGeom>
          </p:spPr>
        </p:pic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A8BA2B64-1BEB-4B8D-A7C8-0A5CB9B6905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8275" y="2373013"/>
              <a:ext cx="5528932" cy="2783020"/>
            </a:xfrm>
            <a:prstGeom prst="rect">
              <a:avLst/>
            </a:prstGeom>
          </p:spPr>
        </p:pic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6FD4938C-FFBC-4678-A64C-084BB51E33F3}"/>
              </a:ext>
            </a:extLst>
          </p:cNvPr>
          <p:cNvGrpSpPr/>
          <p:nvPr/>
        </p:nvGrpSpPr>
        <p:grpSpPr>
          <a:xfrm>
            <a:off x="6070993" y="743858"/>
            <a:ext cx="5902732" cy="5560690"/>
            <a:chOff x="6488177" y="878954"/>
            <a:chExt cx="5579518" cy="5300471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956502AE-360D-44C9-A75F-3EDD7FA8898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488177" y="878954"/>
              <a:ext cx="5579518" cy="1154077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B713E882-784E-4C54-96F0-6F2CC6083FE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117" t="552" r="-1"/>
            <a:stretch/>
          </p:blipFill>
          <p:spPr>
            <a:xfrm>
              <a:off x="6531496" y="1995899"/>
              <a:ext cx="5536199" cy="418352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014556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B632CE-97FF-44C7-84A8-0C097BEA98AC}"/>
              </a:ext>
            </a:extLst>
          </p:cNvPr>
          <p:cNvSpPr txBox="1">
            <a:spLocks/>
          </p:cNvSpPr>
          <p:nvPr/>
        </p:nvSpPr>
        <p:spPr>
          <a:xfrm>
            <a:off x="218275" y="300728"/>
            <a:ext cx="3274143" cy="9145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Vehicloak</a:t>
            </a:r>
            <a:endParaRPr kumimoji="1" lang="zh-CN" altLang="en-US" sz="3600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B5FF1711-10C3-4A32-B13C-05106BCA0F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20" y="1822445"/>
            <a:ext cx="5957931" cy="389403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CE670B3C-756F-4183-A319-A54E6BE03D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5058" y="1869868"/>
            <a:ext cx="6016942" cy="3339035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07387D2D-053F-4230-9882-F24976A971D5}"/>
              </a:ext>
            </a:extLst>
          </p:cNvPr>
          <p:cNvSpPr txBox="1"/>
          <p:nvPr/>
        </p:nvSpPr>
        <p:spPr>
          <a:xfrm>
            <a:off x="7877805" y="1769350"/>
            <a:ext cx="2434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C00000"/>
                </a:solidFill>
              </a:rPr>
              <a:t>惩罚车辆的恶意行为</a:t>
            </a:r>
            <a:endParaRPr lang="en-US" altLang="zh-CN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94495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B632CE-97FF-44C7-84A8-0C097BEA98AC}"/>
              </a:ext>
            </a:extLst>
          </p:cNvPr>
          <p:cNvSpPr txBox="1">
            <a:spLocks/>
          </p:cNvSpPr>
          <p:nvPr/>
        </p:nvSpPr>
        <p:spPr>
          <a:xfrm>
            <a:off x="218275" y="300728"/>
            <a:ext cx="3274143" cy="9145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Discussion</a:t>
            </a:r>
            <a:endParaRPr kumimoji="1" lang="zh-CN" altLang="en-US" sz="36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08DB8BB-1783-46A2-8651-2BEADD918203}"/>
              </a:ext>
            </a:extLst>
          </p:cNvPr>
          <p:cNvSpPr/>
          <p:nvPr/>
        </p:nvSpPr>
        <p:spPr>
          <a:xfrm>
            <a:off x="0" y="1399162"/>
            <a:ext cx="5865928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sz="2000" dirty="0">
                <a:solidFill>
                  <a:srgbClr val="343434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  </a:t>
            </a:r>
            <a:r>
              <a:rPr lang="zh-CN" altLang="en-US" sz="2000" dirty="0">
                <a:solidFill>
                  <a:srgbClr val="343434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扩展到通用框架</a:t>
            </a:r>
            <a:endParaRPr lang="en-US" altLang="zh-CN" sz="2000" dirty="0">
              <a:solidFill>
                <a:srgbClr val="343434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/>
            <a:endParaRPr lang="en-US" altLang="zh-CN" sz="2000" dirty="0">
              <a:solidFill>
                <a:srgbClr val="343434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 algn="just">
              <a:buFont typeface="Wingdings" panose="05000000000000000000" pitchFamily="2" charset="2"/>
              <a:buChar char="l"/>
            </a:pPr>
            <a:r>
              <a:rPr lang="zh-CN" altLang="en-US" sz="20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高速公路收费</a:t>
            </a:r>
            <a:r>
              <a:rPr lang="zh-CN" altLang="en-US" sz="2000" dirty="0">
                <a:solidFill>
                  <a:srgbClr val="343434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中，应付金额的计算依赖于位置信息。</a:t>
            </a:r>
            <a:endParaRPr lang="en-US" altLang="zh-CN" sz="2000" dirty="0">
              <a:solidFill>
                <a:srgbClr val="343434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/>
            <a:r>
              <a:rPr lang="zh-CN" altLang="en-US" sz="2000" dirty="0">
                <a:solidFill>
                  <a:srgbClr val="343434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endParaRPr lang="en-US" altLang="zh-CN" sz="2000" dirty="0">
              <a:solidFill>
                <a:srgbClr val="343434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 algn="just">
              <a:buFont typeface="Wingdings" panose="05000000000000000000" pitchFamily="2" charset="2"/>
              <a:buChar char="l"/>
            </a:pPr>
            <a:r>
              <a:rPr lang="zh-CN" altLang="en-US" sz="20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停车收费</a:t>
            </a:r>
            <a:r>
              <a:rPr lang="zh-CN" altLang="en-US" sz="2000" dirty="0">
                <a:solidFill>
                  <a:srgbClr val="343434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中，应付金额取决于时间，即进入时间（</a:t>
            </a:r>
            <a:r>
              <a:rPr lang="en-US" altLang="zh-CN" sz="2000" dirty="0">
                <a:solidFill>
                  <a:srgbClr val="343434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Ten</a:t>
            </a:r>
            <a:r>
              <a:rPr lang="zh-CN" altLang="en-US" sz="2000" dirty="0">
                <a:solidFill>
                  <a:srgbClr val="343434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）和退出时间（</a:t>
            </a:r>
            <a:r>
              <a:rPr lang="en-US" altLang="zh-CN" sz="2000" dirty="0" err="1">
                <a:solidFill>
                  <a:srgbClr val="343434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Tex</a:t>
            </a:r>
            <a:r>
              <a:rPr lang="zh-CN" altLang="en-US" sz="2000" dirty="0">
                <a:solidFill>
                  <a:srgbClr val="343434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），只需对电路稍作修改就足够了。具体地将</a:t>
            </a:r>
            <a:r>
              <a:rPr lang="en-US" altLang="zh-CN" sz="2000" dirty="0">
                <a:solidFill>
                  <a:srgbClr val="343434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Ten</a:t>
            </a:r>
            <a:r>
              <a:rPr lang="zh-CN" altLang="en-US" sz="2000" dirty="0">
                <a:solidFill>
                  <a:srgbClr val="343434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和</a:t>
            </a:r>
            <a:r>
              <a:rPr lang="en-US" altLang="zh-CN" sz="2000" dirty="0" err="1">
                <a:solidFill>
                  <a:srgbClr val="343434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Tex</a:t>
            </a:r>
            <a:r>
              <a:rPr lang="zh-CN" altLang="en-US" sz="2000" dirty="0">
                <a:solidFill>
                  <a:srgbClr val="343434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作为 </a:t>
            </a:r>
            <a:r>
              <a:rPr lang="en-US" altLang="zh-CN" sz="2000" dirty="0">
                <a:solidFill>
                  <a:srgbClr val="343434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Compute </a:t>
            </a:r>
            <a:r>
              <a:rPr lang="zh-CN" altLang="en-US" sz="2000" dirty="0">
                <a:solidFill>
                  <a:srgbClr val="343434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函数的输入来计算应付金额</a:t>
            </a:r>
            <a:r>
              <a:rPr lang="en-US" altLang="zh-CN" sz="2000" dirty="0">
                <a:solidFill>
                  <a:srgbClr val="343434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</a:t>
            </a:r>
            <a:r>
              <a:rPr lang="zh-CN" altLang="en-US" sz="2000" dirty="0">
                <a:solidFill>
                  <a:srgbClr val="343434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，时间信息也用作哈希计算的一部分。 </a:t>
            </a:r>
            <a:endParaRPr lang="en-US" altLang="zh-CN" sz="2000" dirty="0">
              <a:solidFill>
                <a:srgbClr val="343434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/>
            <a:endParaRPr lang="en-US" altLang="zh-CN" sz="2000" dirty="0">
              <a:solidFill>
                <a:srgbClr val="343434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 algn="just">
              <a:buFont typeface="Wingdings" panose="05000000000000000000" pitchFamily="2" charset="2"/>
              <a:buChar char="l"/>
            </a:pPr>
            <a:r>
              <a:rPr lang="zh-CN" altLang="en-US" sz="20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对于其他应用</a:t>
            </a:r>
            <a:r>
              <a:rPr lang="zh-CN" altLang="en-US" sz="2000" dirty="0">
                <a:solidFill>
                  <a:srgbClr val="343434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，例如计算电费和购物结账。 以</a:t>
            </a:r>
            <a:r>
              <a:rPr lang="zh-CN" altLang="en-US" sz="20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电费计费</a:t>
            </a:r>
            <a:r>
              <a:rPr lang="zh-CN" altLang="en-US" sz="2000" dirty="0">
                <a:solidFill>
                  <a:srgbClr val="343434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为例，应该将电路的输入数量减少到</a:t>
            </a:r>
            <a:r>
              <a:rPr lang="en-US" altLang="zh-CN" sz="2000" dirty="0">
                <a:solidFill>
                  <a:srgbClr val="343434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lang="zh-CN" altLang="en-US" sz="2000" dirty="0">
                <a:solidFill>
                  <a:srgbClr val="343434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，根据用电量</a:t>
            </a:r>
            <a:r>
              <a:rPr lang="en-US" altLang="zh-CN" sz="2000" dirty="0">
                <a:solidFill>
                  <a:srgbClr val="343434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</a:t>
            </a:r>
            <a:r>
              <a:rPr lang="zh-CN" altLang="en-US" sz="2000" dirty="0">
                <a:solidFill>
                  <a:srgbClr val="343434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计算账单，然后使用</a:t>
            </a:r>
            <a:r>
              <a:rPr lang="en-US" altLang="zh-CN" sz="2000" dirty="0">
                <a:solidFill>
                  <a:srgbClr val="343434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</a:t>
            </a:r>
            <a:r>
              <a:rPr lang="zh-CN" altLang="en-US" sz="2000" dirty="0">
                <a:solidFill>
                  <a:srgbClr val="343434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计算哈希值进行组签名验证。</a:t>
            </a:r>
            <a:endParaRPr lang="zh-CN" altLang="en-US" sz="2000" dirty="0">
              <a:solidFill>
                <a:srgbClr val="343434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C7FD2B3-EE83-4D16-A508-6F46E480A5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8280" y="2127886"/>
            <a:ext cx="6086695" cy="3251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077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B632CE-97FF-44C7-84A8-0C097BEA98AC}"/>
              </a:ext>
            </a:extLst>
          </p:cNvPr>
          <p:cNvSpPr txBox="1">
            <a:spLocks/>
          </p:cNvSpPr>
          <p:nvPr/>
        </p:nvSpPr>
        <p:spPr>
          <a:xfrm>
            <a:off x="218275" y="300728"/>
            <a:ext cx="7568873" cy="11151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Security and Privacy Analysis</a:t>
            </a:r>
            <a:endParaRPr kumimoji="1" lang="zh-CN" altLang="en-US" sz="36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2A131AA-C19E-4621-BB1D-7B8B9C1037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82"/>
          <a:stretch/>
        </p:blipFill>
        <p:spPr>
          <a:xfrm>
            <a:off x="92270" y="1842725"/>
            <a:ext cx="5889475" cy="3722584"/>
          </a:xfrm>
          <a:prstGeom prst="rect">
            <a:avLst/>
          </a:prstGeom>
        </p:spPr>
      </p:pic>
      <p:grpSp>
        <p:nvGrpSpPr>
          <p:cNvPr id="9" name="组合 8">
            <a:extLst>
              <a:ext uri="{FF2B5EF4-FFF2-40B4-BE49-F238E27FC236}">
                <a16:creationId xmlns:a16="http://schemas.microsoft.com/office/drawing/2014/main" id="{5DB9CCC2-4DD0-490F-A72B-D385D36C7A37}"/>
              </a:ext>
            </a:extLst>
          </p:cNvPr>
          <p:cNvGrpSpPr/>
          <p:nvPr/>
        </p:nvGrpSpPr>
        <p:grpSpPr>
          <a:xfrm>
            <a:off x="6105284" y="739556"/>
            <a:ext cx="5981744" cy="5928921"/>
            <a:chOff x="6210256" y="728735"/>
            <a:chExt cx="5981744" cy="5928921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3CE273F9-AFCA-499E-9539-D24293F1196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242"/>
            <a:stretch/>
          </p:blipFill>
          <p:spPr>
            <a:xfrm>
              <a:off x="6210256" y="728735"/>
              <a:ext cx="5981744" cy="3320780"/>
            </a:xfrm>
            <a:prstGeom prst="rect">
              <a:avLst/>
            </a:prstGeom>
          </p:spPr>
        </p:pic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C4CAD05D-0382-4A16-A232-A029E18DA52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26925" y="3990637"/>
              <a:ext cx="5948406" cy="26670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261159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EB5B2C86-3888-4991-85D0-005381B6EE89}"/>
              </a:ext>
            </a:extLst>
          </p:cNvPr>
          <p:cNvSpPr txBox="1">
            <a:spLocks/>
          </p:cNvSpPr>
          <p:nvPr/>
        </p:nvSpPr>
        <p:spPr>
          <a:xfrm>
            <a:off x="0" y="283030"/>
            <a:ext cx="4506686" cy="6749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Abstract</a:t>
            </a:r>
            <a:endParaRPr kumimoji="1" lang="zh-CN" altLang="en-US" sz="36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E400AAD-1BEC-4619-A6B6-3854CC4777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98" t="2047" r="733" b="2897"/>
          <a:stretch/>
        </p:blipFill>
        <p:spPr>
          <a:xfrm>
            <a:off x="140387" y="1874223"/>
            <a:ext cx="11911225" cy="310955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86AA0CDE-C795-49B6-A3FC-FA9FD9957AA8}"/>
              </a:ext>
            </a:extLst>
          </p:cNvPr>
          <p:cNvSpPr txBox="1"/>
          <p:nvPr/>
        </p:nvSpPr>
        <p:spPr>
          <a:xfrm>
            <a:off x="5557192" y="608813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379418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B632CE-97FF-44C7-84A8-0C097BEA98AC}"/>
              </a:ext>
            </a:extLst>
          </p:cNvPr>
          <p:cNvSpPr txBox="1">
            <a:spLocks/>
          </p:cNvSpPr>
          <p:nvPr/>
        </p:nvSpPr>
        <p:spPr>
          <a:xfrm>
            <a:off x="218275" y="300728"/>
            <a:ext cx="7568873" cy="11151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Security and Privacy Analysis</a:t>
            </a:r>
            <a:endParaRPr kumimoji="1" lang="zh-CN" altLang="en-US" sz="36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B81CDB0-AECC-4E24-BFD4-A07BCEBBBF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49" b="866"/>
          <a:stretch/>
        </p:blipFill>
        <p:spPr>
          <a:xfrm>
            <a:off x="3267410" y="1357914"/>
            <a:ext cx="5657180" cy="5344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6026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>
            <a:extLst>
              <a:ext uri="{FF2B5EF4-FFF2-40B4-BE49-F238E27FC236}">
                <a16:creationId xmlns:a16="http://schemas.microsoft.com/office/drawing/2014/main" id="{35B06DA0-5518-47D7-AA46-AF4453ADD1C5}"/>
              </a:ext>
            </a:extLst>
          </p:cNvPr>
          <p:cNvSpPr txBox="1">
            <a:spLocks/>
          </p:cNvSpPr>
          <p:nvPr/>
        </p:nvSpPr>
        <p:spPr>
          <a:xfrm>
            <a:off x="295966" y="366960"/>
            <a:ext cx="6913218" cy="6749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Experiments</a:t>
            </a:r>
            <a:endParaRPr kumimoji="1" lang="zh-CN" altLang="en-US" sz="3600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2B67CC9-B01F-49E2-AA3D-1AC406BD6F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6953" y="863368"/>
            <a:ext cx="6358094" cy="5994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2854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>
            <a:extLst>
              <a:ext uri="{FF2B5EF4-FFF2-40B4-BE49-F238E27FC236}">
                <a16:creationId xmlns:a16="http://schemas.microsoft.com/office/drawing/2014/main" id="{35B06DA0-5518-47D7-AA46-AF4453ADD1C5}"/>
              </a:ext>
            </a:extLst>
          </p:cNvPr>
          <p:cNvSpPr txBox="1">
            <a:spLocks/>
          </p:cNvSpPr>
          <p:nvPr/>
        </p:nvSpPr>
        <p:spPr>
          <a:xfrm>
            <a:off x="295966" y="366960"/>
            <a:ext cx="7411120" cy="6749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kumimoji="1" lang="zh-CN" altLang="en-US" sz="3600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AF99BC5-CCBA-461E-AF98-0A4FF5205A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3139" y="1879303"/>
            <a:ext cx="6205722" cy="3099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3909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>
            <a:extLst>
              <a:ext uri="{FF2B5EF4-FFF2-40B4-BE49-F238E27FC236}">
                <a16:creationId xmlns:a16="http://schemas.microsoft.com/office/drawing/2014/main" id="{6C6CC2A0-9A99-43CC-8DFF-F40367C6C497}"/>
              </a:ext>
            </a:extLst>
          </p:cNvPr>
          <p:cNvSpPr txBox="1">
            <a:spLocks/>
          </p:cNvSpPr>
          <p:nvPr/>
        </p:nvSpPr>
        <p:spPr>
          <a:xfrm>
            <a:off x="0" y="283030"/>
            <a:ext cx="4506686" cy="6749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kumimoji="1" lang="zh-CN" altLang="en-US" sz="3600" dirty="0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C6A98109-3B31-4EE9-B570-49AE7FD14004}"/>
              </a:ext>
            </a:extLst>
          </p:cNvPr>
          <p:cNvGrpSpPr/>
          <p:nvPr/>
        </p:nvGrpSpPr>
        <p:grpSpPr>
          <a:xfrm>
            <a:off x="2975718" y="762555"/>
            <a:ext cx="6240563" cy="5849175"/>
            <a:chOff x="227791" y="1103075"/>
            <a:chExt cx="5269147" cy="4983401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49CD02C9-5627-4742-8489-CE1FBB9F25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7791" y="1103075"/>
              <a:ext cx="5269147" cy="4566206"/>
            </a:xfrm>
            <a:prstGeom prst="rect">
              <a:avLst/>
            </a:prstGeom>
          </p:spPr>
        </p:pic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421CDF81-2F92-468A-AFB3-D9E19C8EC3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2879"/>
            <a:stretch/>
          </p:blipFill>
          <p:spPr>
            <a:xfrm>
              <a:off x="287079" y="5628674"/>
              <a:ext cx="5093133" cy="45780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555638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>
            <a:extLst>
              <a:ext uri="{FF2B5EF4-FFF2-40B4-BE49-F238E27FC236}">
                <a16:creationId xmlns:a16="http://schemas.microsoft.com/office/drawing/2014/main" id="{6C6CC2A0-9A99-43CC-8DFF-F40367C6C497}"/>
              </a:ext>
            </a:extLst>
          </p:cNvPr>
          <p:cNvSpPr txBox="1">
            <a:spLocks/>
          </p:cNvSpPr>
          <p:nvPr/>
        </p:nvSpPr>
        <p:spPr>
          <a:xfrm>
            <a:off x="-1" y="283030"/>
            <a:ext cx="4760779" cy="6749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kumimoji="1" lang="zh-CN" altLang="en-US" sz="36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79C0C6F-9804-4C56-9C24-E096ED78DC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86"/>
          <a:stretch/>
        </p:blipFill>
        <p:spPr>
          <a:xfrm>
            <a:off x="165474" y="1250664"/>
            <a:ext cx="5877435" cy="3979112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B796B290-FA45-42E4-BCA7-2857C9956825}"/>
              </a:ext>
            </a:extLst>
          </p:cNvPr>
          <p:cNvSpPr txBox="1"/>
          <p:nvPr/>
        </p:nvSpPr>
        <p:spPr>
          <a:xfrm>
            <a:off x="819153" y="5374641"/>
            <a:ext cx="45189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zh-CN" altLang="en-US" dirty="0">
                <a:solidFill>
                  <a:srgbClr val="C00000"/>
                </a:solidFill>
              </a:rPr>
              <a:t>基于车辆位置的隐私保护；</a:t>
            </a:r>
            <a:endParaRPr lang="en-US" altLang="zh-CN" dirty="0">
              <a:solidFill>
                <a:srgbClr val="C00000"/>
              </a:solidFill>
            </a:endParaRPr>
          </a:p>
          <a:p>
            <a:pPr marL="342900" indent="-342900">
              <a:buFont typeface="+mj-lt"/>
              <a:buAutoNum type="arabicPeriod"/>
            </a:pPr>
            <a:endParaRPr lang="en-US" altLang="zh-CN" dirty="0">
              <a:solidFill>
                <a:srgbClr val="C00000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dirty="0">
                <a:solidFill>
                  <a:srgbClr val="C00000"/>
                </a:solidFill>
              </a:rPr>
              <a:t>停车费和电子收费 </a:t>
            </a:r>
            <a:r>
              <a:rPr lang="en-US" altLang="zh-CN" dirty="0">
                <a:solidFill>
                  <a:srgbClr val="C00000"/>
                </a:solidFill>
              </a:rPr>
              <a:t>(ETC) </a:t>
            </a:r>
            <a:r>
              <a:rPr lang="zh-CN" altLang="en-US" dirty="0">
                <a:solidFill>
                  <a:srgbClr val="C00000"/>
                </a:solidFill>
              </a:rPr>
              <a:t>等车辆服务需要车辆的位置信息来确定正确的收费。</a:t>
            </a:r>
            <a:endParaRPr lang="en-US" altLang="zh-CN" dirty="0">
              <a:solidFill>
                <a:srgbClr val="C00000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D5F6384-5047-4382-8835-CA5EE254942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373"/>
          <a:stretch/>
        </p:blipFill>
        <p:spPr>
          <a:xfrm>
            <a:off x="6200262" y="1530127"/>
            <a:ext cx="5826264" cy="3124379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A640FCAF-D47D-4EDE-8070-8F51B2DA5090}"/>
              </a:ext>
            </a:extLst>
          </p:cNvPr>
          <p:cNvSpPr txBox="1"/>
          <p:nvPr/>
        </p:nvSpPr>
        <p:spPr>
          <a:xfrm>
            <a:off x="6853943" y="5380208"/>
            <a:ext cx="45189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zh-CN" altLang="en-US" dirty="0">
                <a:solidFill>
                  <a:srgbClr val="C00000"/>
                </a:solidFill>
              </a:rPr>
              <a:t>区块链是一个去中心化、透明的系统， 因此需要对支付过程实现隐私保护。</a:t>
            </a:r>
            <a:endParaRPr lang="en-US" altLang="zh-CN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70350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>
            <a:extLst>
              <a:ext uri="{FF2B5EF4-FFF2-40B4-BE49-F238E27FC236}">
                <a16:creationId xmlns:a16="http://schemas.microsoft.com/office/drawing/2014/main" id="{FBDBDE84-3807-4AD8-A0E3-156217A96C5D}"/>
              </a:ext>
            </a:extLst>
          </p:cNvPr>
          <p:cNvSpPr txBox="1">
            <a:spLocks/>
          </p:cNvSpPr>
          <p:nvPr/>
        </p:nvSpPr>
        <p:spPr>
          <a:xfrm>
            <a:off x="0" y="283030"/>
            <a:ext cx="5193612" cy="7800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Contribution</a:t>
            </a:r>
            <a:endParaRPr kumimoji="1" lang="zh-CN" altLang="en-US" sz="36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F0E7849-5A6C-4ACE-8F42-6C65DBE716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3251"/>
          <a:stretch/>
        </p:blipFill>
        <p:spPr>
          <a:xfrm>
            <a:off x="331273" y="1178299"/>
            <a:ext cx="5627421" cy="531408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C74C358-FBB3-4E14-8468-5704FE613C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6569"/>
          <a:stretch/>
        </p:blipFill>
        <p:spPr>
          <a:xfrm>
            <a:off x="6233306" y="2443192"/>
            <a:ext cx="5472617" cy="2588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6782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B632CE-97FF-44C7-84A8-0C097BEA98AC}"/>
              </a:ext>
            </a:extLst>
          </p:cNvPr>
          <p:cNvSpPr txBox="1">
            <a:spLocks/>
          </p:cNvSpPr>
          <p:nvPr/>
        </p:nvSpPr>
        <p:spPr>
          <a:xfrm>
            <a:off x="0" y="283030"/>
            <a:ext cx="4506686" cy="6749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Preliminary</a:t>
            </a:r>
            <a:endParaRPr kumimoji="1" lang="zh-CN" altLang="en-US" sz="36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45D756A-E06F-4C73-A351-C1D76C02DB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4372" y="1229710"/>
            <a:ext cx="5712843" cy="5048709"/>
          </a:xfrm>
          <a:prstGeom prst="rect">
            <a:avLst/>
          </a:prstGeom>
        </p:spPr>
      </p:pic>
      <p:grpSp>
        <p:nvGrpSpPr>
          <p:cNvPr id="7" name="组合 6">
            <a:extLst>
              <a:ext uri="{FF2B5EF4-FFF2-40B4-BE49-F238E27FC236}">
                <a16:creationId xmlns:a16="http://schemas.microsoft.com/office/drawing/2014/main" id="{5A46BA9C-8F24-43B7-B650-9945D4008519}"/>
              </a:ext>
            </a:extLst>
          </p:cNvPr>
          <p:cNvGrpSpPr/>
          <p:nvPr/>
        </p:nvGrpSpPr>
        <p:grpSpPr>
          <a:xfrm>
            <a:off x="307886" y="4208311"/>
            <a:ext cx="5587536" cy="2136789"/>
            <a:chOff x="307886" y="3754064"/>
            <a:chExt cx="5540463" cy="2102426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A298305B-487E-491E-BC9B-3026907FF5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-1" r="1095"/>
            <a:stretch/>
          </p:blipFill>
          <p:spPr>
            <a:xfrm>
              <a:off x="315338" y="3754064"/>
              <a:ext cx="5533011" cy="1095206"/>
            </a:xfrm>
            <a:prstGeom prst="rect">
              <a:avLst/>
            </a:prstGeom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D08C44FD-C1B6-49B9-BD26-EF995A5164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07886" y="4837839"/>
              <a:ext cx="5540463" cy="1018651"/>
            </a:xfrm>
            <a:prstGeom prst="rect">
              <a:avLst/>
            </a:prstGeom>
          </p:spPr>
        </p:pic>
      </p:grpSp>
      <p:pic>
        <p:nvPicPr>
          <p:cNvPr id="8" name="图片 7">
            <a:extLst>
              <a:ext uri="{FF2B5EF4-FFF2-40B4-BE49-F238E27FC236}">
                <a16:creationId xmlns:a16="http://schemas.microsoft.com/office/drawing/2014/main" id="{0224AAB9-615A-4D95-8ADB-6D654473E5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7886" y="1275583"/>
            <a:ext cx="5587536" cy="2390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5235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B632CE-97FF-44C7-84A8-0C097BEA98AC}"/>
              </a:ext>
            </a:extLst>
          </p:cNvPr>
          <p:cNvSpPr txBox="1">
            <a:spLocks/>
          </p:cNvSpPr>
          <p:nvPr/>
        </p:nvSpPr>
        <p:spPr>
          <a:xfrm>
            <a:off x="0" y="283030"/>
            <a:ext cx="4506686" cy="6749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Preliminary</a:t>
            </a:r>
            <a:endParaRPr kumimoji="1" lang="zh-CN" altLang="en-US" sz="3600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1CE4ECB-32A5-4D68-A6EB-F9A884D6ED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945" y="1426389"/>
            <a:ext cx="5729736" cy="427828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D9C772D-18E0-479B-83B9-4883F5D257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101922"/>
            <a:ext cx="5841541" cy="5440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7613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B632CE-97FF-44C7-84A8-0C097BEA98AC}"/>
              </a:ext>
            </a:extLst>
          </p:cNvPr>
          <p:cNvSpPr txBox="1">
            <a:spLocks/>
          </p:cNvSpPr>
          <p:nvPr/>
        </p:nvSpPr>
        <p:spPr>
          <a:xfrm>
            <a:off x="0" y="283030"/>
            <a:ext cx="4506686" cy="6749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Preliminary</a:t>
            </a:r>
            <a:endParaRPr kumimoji="1" lang="zh-CN" altLang="en-US" sz="3600" dirty="0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5A8E4830-76C3-4CED-9574-2D1B075EF519}"/>
              </a:ext>
            </a:extLst>
          </p:cNvPr>
          <p:cNvGrpSpPr/>
          <p:nvPr/>
        </p:nvGrpSpPr>
        <p:grpSpPr>
          <a:xfrm>
            <a:off x="224457" y="873104"/>
            <a:ext cx="5963968" cy="5934751"/>
            <a:chOff x="242153" y="1011810"/>
            <a:chExt cx="6007229" cy="6118578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4639134E-0F47-4C6C-B2E3-3F455FFEB9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248"/>
            <a:stretch/>
          </p:blipFill>
          <p:spPr>
            <a:xfrm>
              <a:off x="242153" y="1011810"/>
              <a:ext cx="6007229" cy="4261558"/>
            </a:xfrm>
            <a:prstGeom prst="rect">
              <a:avLst/>
            </a:prstGeom>
          </p:spPr>
        </p:pic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E9014A30-C54C-4644-80E2-F80D1881EAF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44217" y="5273368"/>
              <a:ext cx="5914709" cy="1857020"/>
            </a:xfrm>
            <a:prstGeom prst="rect">
              <a:avLst/>
            </a:prstGeom>
          </p:spPr>
        </p:pic>
      </p:grpSp>
      <p:pic>
        <p:nvPicPr>
          <p:cNvPr id="6" name="图片 5">
            <a:extLst>
              <a:ext uri="{FF2B5EF4-FFF2-40B4-BE49-F238E27FC236}">
                <a16:creationId xmlns:a16="http://schemas.microsoft.com/office/drawing/2014/main" id="{D6AC1716-800E-4017-AE09-2739898C68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9711" y="1198062"/>
            <a:ext cx="5660208" cy="5401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4062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B632CE-97FF-44C7-84A8-0C097BEA98AC}"/>
              </a:ext>
            </a:extLst>
          </p:cNvPr>
          <p:cNvSpPr txBox="1">
            <a:spLocks/>
          </p:cNvSpPr>
          <p:nvPr/>
        </p:nvSpPr>
        <p:spPr>
          <a:xfrm>
            <a:off x="0" y="283030"/>
            <a:ext cx="4506686" cy="6749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Model</a:t>
            </a:r>
            <a:endParaRPr kumimoji="1" lang="zh-CN" altLang="en-US" sz="3600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F8154EFC-5DD2-486C-BC72-DE677EB33C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3808"/>
          <a:stretch/>
        </p:blipFill>
        <p:spPr>
          <a:xfrm>
            <a:off x="256794" y="1441690"/>
            <a:ext cx="5797503" cy="448126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599FF39-E723-485B-A10F-A0513FDCB12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6395" b="2"/>
          <a:stretch/>
        </p:blipFill>
        <p:spPr>
          <a:xfrm>
            <a:off x="6198370" y="1989623"/>
            <a:ext cx="5809517" cy="3484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3494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5623</TotalTime>
  <Words>331</Words>
  <Application>Microsoft Office PowerPoint</Application>
  <PresentationFormat>宽屏</PresentationFormat>
  <Paragraphs>62</Paragraphs>
  <Slides>22</Slides>
  <Notes>19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30" baseType="lpstr">
      <vt:lpstr>等线</vt:lpstr>
      <vt:lpstr>等线 Light</vt:lpstr>
      <vt:lpstr>宋体</vt:lpstr>
      <vt:lpstr>Microsoft YaHei</vt:lpstr>
      <vt:lpstr>Arial</vt:lpstr>
      <vt:lpstr>Times New Roman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dell-Yurin</dc:creator>
  <cp:lastModifiedBy>dell-Yurin</cp:lastModifiedBy>
  <cp:revision>477</cp:revision>
  <dcterms:created xsi:type="dcterms:W3CDTF">2022-06-19T01:52:44Z</dcterms:created>
  <dcterms:modified xsi:type="dcterms:W3CDTF">2022-09-06T03:14:53Z</dcterms:modified>
</cp:coreProperties>
</file>